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7" r:id="rId1"/>
  </p:sldMasterIdLst>
  <p:notesMasterIdLst>
    <p:notesMasterId r:id="rId14"/>
  </p:notesMasterIdLst>
  <p:handoutMasterIdLst>
    <p:handoutMasterId r:id="rId15"/>
  </p:handoutMasterIdLst>
  <p:sldIdLst>
    <p:sldId id="429" r:id="rId2"/>
    <p:sldId id="835" r:id="rId3"/>
    <p:sldId id="844" r:id="rId4"/>
    <p:sldId id="839" r:id="rId5"/>
    <p:sldId id="840" r:id="rId6"/>
    <p:sldId id="841" r:id="rId7"/>
    <p:sldId id="843" r:id="rId8"/>
    <p:sldId id="849" r:id="rId9"/>
    <p:sldId id="846" r:id="rId10"/>
    <p:sldId id="847" r:id="rId11"/>
    <p:sldId id="848" r:id="rId12"/>
    <p:sldId id="850" r:id="rId13"/>
  </p:sldIdLst>
  <p:sldSz cx="9144000" cy="6858000" type="screen4x3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1708"/>
    <a:srgbClr val="1407C6"/>
    <a:srgbClr val="000000"/>
    <a:srgbClr val="FEFE33"/>
    <a:srgbClr val="86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1904" autoAdjust="0"/>
    <p:restoredTop sz="85844" autoAdjust="0"/>
  </p:normalViewPr>
  <p:slideViewPr>
    <p:cSldViewPr>
      <p:cViewPr varScale="1">
        <p:scale>
          <a:sx n="19" d="100"/>
          <a:sy n="19" d="100"/>
        </p:scale>
        <p:origin x="-104" y="-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1638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295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8376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5225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6677" y="4387136"/>
            <a:ext cx="5096722" cy="415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8376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3E97F34-7A46-5C48-9994-4F17881B3FE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498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DA8A38-43DE-1E45-BDAA-06CFBC403194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Times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9520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10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3074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11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4351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12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705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2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389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3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728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4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842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5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0662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6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986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7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4435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8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8806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06" charset="0"/>
                <a:ea typeface="MS PGothic" pitchFamily="34" charset="-128"/>
              </a:defRPr>
            </a:lvl9pPr>
          </a:lstStyle>
          <a:p>
            <a:fld id="{1F02DB19-2E0F-4B50-AB6C-78EFCCAB0C90}" type="slidenum">
              <a:rPr lang="en-US" sz="1200" smtClean="0"/>
              <a:pPr/>
              <a:t>9</a:t>
            </a:fld>
            <a:endParaRPr lang="en-US" sz="1200" dirty="0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338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1304-89E5-FC41-ACFD-0B55FAE87A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631D-52DB-1447-A226-82DE15F1CC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F7A-9A99-F440-AB2E-A35E1161887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BB5A-4CA8-5248-87E5-87E4D55D6F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C65D0-4649-F446-A949-9E1E20E5E1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AF15-F3FB-A74B-AAEA-D2BF70839C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B0D1-A880-E34D-AFCF-959556EE69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F9CC5-A27F-0847-A803-E78652675D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BC664-25E8-FD45-80CF-0A4EAF443B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D1C7-DAD4-FA4C-B411-5E87C498A9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9F08-5894-124D-8228-182F46930F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8619F-CFF2-5C43-B53A-D6B9DFB973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bigfuture.collegeboard.org/compare-college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9067800" cy="17748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Costs of College 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i="1" dirty="0" smtClean="0">
                <a:solidFill>
                  <a:srgbClr val="000000"/>
                </a:solidFill>
              </a:rPr>
              <a:t>2 and 4-Year Colleges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8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 Grade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Advisory Activity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7" t="44318" r="40072" b="20454"/>
          <a:stretch/>
        </p:blipFill>
        <p:spPr bwMode="auto">
          <a:xfrm>
            <a:off x="2362200" y="2040265"/>
            <a:ext cx="4476404" cy="245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800" b="1" u="sng" dirty="0" smtClean="0">
                <a:solidFill>
                  <a:srgbClr val="FF0000"/>
                </a:solidFill>
              </a:rPr>
              <a:t>You </a:t>
            </a:r>
            <a:r>
              <a:rPr lang="en-US" sz="4800" dirty="0" smtClean="0"/>
              <a:t>Calculate Variance &amp; Average Cost </a:t>
            </a:r>
            <a:br>
              <a:rPr lang="en-US" sz="4800" dirty="0" smtClean="0"/>
            </a:br>
            <a:r>
              <a:rPr lang="en-US" sz="4000" i="1" dirty="0" smtClean="0"/>
              <a:t>2-Year Colleges  </a:t>
            </a:r>
          </a:p>
        </p:txBody>
      </p:sp>
      <p:sp>
        <p:nvSpPr>
          <p:cNvPr id="73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n-US" i="1" dirty="0" smtClean="0">
                <a:ea typeface="ＭＳ Ｐゴシック" pitchFamily="34" charset="-128"/>
              </a:rPr>
              <a:t>Reminder: </a:t>
            </a:r>
            <a:r>
              <a:rPr lang="en-US" i="1" dirty="0">
                <a:ea typeface="ＭＳ Ｐゴシック" pitchFamily="34" charset="-128"/>
              </a:rPr>
              <a:t>Most Minnesota first-year students live at home when attending a 2-year college. Room &amp; board will not be included for these schools. </a:t>
            </a:r>
            <a:endParaRPr lang="en-US" dirty="0" smtClean="0">
              <a:ea typeface="ＭＳ Ｐゴシック" pitchFamily="34" charset="-128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Variance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$5,537 - $5,342 = </a:t>
            </a:r>
            <a:r>
              <a:rPr lang="en-US" b="1" dirty="0">
                <a:ea typeface="ＭＳ Ｐゴシック" pitchFamily="34" charset="-128"/>
              </a:rPr>
              <a:t>?</a:t>
            </a:r>
            <a:endParaRPr lang="en-US" b="1" dirty="0" smtClean="0">
              <a:ea typeface="ＭＳ Ｐゴシック" pitchFamily="34" charset="-128"/>
            </a:endParaRP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>
                <a:ea typeface="ＭＳ Ｐゴシック" pitchFamily="34" charset="-128"/>
              </a:rPr>
              <a:t>$5,537 - $5,342 = </a:t>
            </a:r>
            <a:r>
              <a:rPr lang="en-US" b="1" dirty="0" smtClean="0">
                <a:ea typeface="ＭＳ Ｐゴシック" pitchFamily="34" charset="-128"/>
              </a:rPr>
              <a:t>$195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Average Cost (Add 4 colleges costs and divide by 4)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>
                <a:ea typeface="ＭＳ Ｐゴシック" pitchFamily="34" charset="-128"/>
              </a:rPr>
              <a:t>$5,537 </a:t>
            </a:r>
            <a:r>
              <a:rPr lang="en-US" dirty="0" smtClean="0">
                <a:ea typeface="ＭＳ Ｐゴシック" pitchFamily="34" charset="-128"/>
              </a:rPr>
              <a:t>+ </a:t>
            </a:r>
            <a:r>
              <a:rPr lang="en-US" dirty="0">
                <a:ea typeface="ＭＳ Ｐゴシック" pitchFamily="34" charset="-128"/>
              </a:rPr>
              <a:t>$5,342 </a:t>
            </a:r>
            <a:r>
              <a:rPr lang="en-US" dirty="0" smtClean="0">
                <a:ea typeface="ＭＳ Ｐゴシック" pitchFamily="34" charset="-128"/>
              </a:rPr>
              <a:t>+ $5,386 + $5,510 = ?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>
                <a:ea typeface="ＭＳ Ｐゴシック" pitchFamily="34" charset="-128"/>
              </a:rPr>
              <a:t>$5,537 + $5,342 + $5,386 + $5,510 </a:t>
            </a:r>
            <a:r>
              <a:rPr lang="en-US" dirty="0" smtClean="0">
                <a:ea typeface="ＭＳ Ｐゴシック" pitchFamily="34" charset="-128"/>
              </a:rPr>
              <a:t>= $21,775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21,775/4 = </a:t>
            </a:r>
            <a:r>
              <a:rPr lang="en-US" b="1" dirty="0">
                <a:ea typeface="ＭＳ Ｐゴシック" pitchFamily="34" charset="-128"/>
              </a:rPr>
              <a:t>?</a:t>
            </a:r>
            <a:endParaRPr lang="en-US" b="1" dirty="0" smtClean="0">
              <a:ea typeface="ＭＳ Ｐゴシック" pitchFamily="34" charset="-128"/>
            </a:endParaRP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>
                <a:ea typeface="ＭＳ Ｐゴシック" pitchFamily="34" charset="-128"/>
              </a:rPr>
              <a:t>21,775 /4 = </a:t>
            </a:r>
            <a:r>
              <a:rPr lang="en-US" b="1" dirty="0" smtClean="0">
                <a:ea typeface="ＭＳ Ｐゴシック" pitchFamily="34" charset="-128"/>
              </a:rPr>
              <a:t>$5,443</a:t>
            </a:r>
            <a:endParaRPr lang="en-US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5389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Compare Variance &amp; Average Cost </a:t>
            </a:r>
            <a:endParaRPr lang="en-US" sz="4000" i="1" dirty="0" smtClean="0"/>
          </a:p>
        </p:txBody>
      </p:sp>
      <p:sp>
        <p:nvSpPr>
          <p:cNvPr id="73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Variance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sz="2600" dirty="0" smtClean="0">
                <a:ea typeface="ＭＳ Ｐゴシック" pitchFamily="34" charset="-128"/>
              </a:rPr>
              <a:t>4-Year Colleges: 							</a:t>
            </a:r>
            <a:r>
              <a:rPr lang="en-US" b="1" dirty="0">
                <a:ea typeface="ＭＳ Ｐゴシック" pitchFamily="34" charset="-128"/>
              </a:rPr>
              <a:t>$</a:t>
            </a:r>
            <a:r>
              <a:rPr lang="en-US" b="1" dirty="0" smtClean="0">
                <a:ea typeface="ＭＳ Ｐゴシック" pitchFamily="34" charset="-128"/>
              </a:rPr>
              <a:t>42,507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2-Year Colleges: 						           </a:t>
            </a:r>
            <a:r>
              <a:rPr lang="en-US" b="1" dirty="0" smtClean="0">
                <a:ea typeface="ＭＳ Ｐゴシック" pitchFamily="34" charset="-128"/>
              </a:rPr>
              <a:t>$</a:t>
            </a:r>
            <a:r>
              <a:rPr lang="en-US" b="1" dirty="0">
                <a:ea typeface="ＭＳ Ｐゴシック" pitchFamily="34" charset="-128"/>
              </a:rPr>
              <a:t>195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Average Cost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sz="2600" dirty="0">
                <a:ea typeface="ＭＳ Ｐゴシック" pitchFamily="34" charset="-128"/>
              </a:rPr>
              <a:t>4-Year Colleges: 							</a:t>
            </a:r>
            <a:r>
              <a:rPr lang="en-US" b="1" dirty="0">
                <a:ea typeface="ＭＳ Ｐゴシック" pitchFamily="34" charset="-128"/>
              </a:rPr>
              <a:t> $</a:t>
            </a:r>
            <a:r>
              <a:rPr lang="en-US" b="1" dirty="0" smtClean="0">
                <a:ea typeface="ＭＳ Ｐゴシック" pitchFamily="34" charset="-128"/>
              </a:rPr>
              <a:t>32,254</a:t>
            </a:r>
            <a:endParaRPr lang="en-US" b="1" dirty="0">
              <a:ea typeface="ＭＳ Ｐゴシック" pitchFamily="34" charset="-128"/>
            </a:endParaRP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2-Year </a:t>
            </a:r>
            <a:r>
              <a:rPr lang="en-US" dirty="0">
                <a:ea typeface="ＭＳ Ｐゴシック" pitchFamily="34" charset="-128"/>
              </a:rPr>
              <a:t>Colleges</a:t>
            </a:r>
            <a:r>
              <a:rPr lang="en-US" dirty="0" smtClean="0">
                <a:ea typeface="ＭＳ Ｐゴシック" pitchFamily="34" charset="-128"/>
              </a:rPr>
              <a:t>:						 	   </a:t>
            </a:r>
            <a:r>
              <a:rPr lang="en-US" b="1" dirty="0" smtClean="0">
                <a:ea typeface="ＭＳ Ｐゴシック" pitchFamily="34" charset="-128"/>
              </a:rPr>
              <a:t>$</a:t>
            </a:r>
            <a:r>
              <a:rPr lang="en-US" b="1" dirty="0">
                <a:ea typeface="ＭＳ Ｐゴシック" pitchFamily="34" charset="-128"/>
              </a:rPr>
              <a:t>5,443</a:t>
            </a:r>
          </a:p>
        </p:txBody>
      </p:sp>
    </p:spTree>
    <p:extLst>
      <p:ext uri="{BB962C8B-B14F-4D97-AF65-F5344CB8AC3E}">
        <p14:creationId xmlns:p14="http://schemas.microsoft.com/office/powerpoint/2010/main" val="3227328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Factors to Consider</a:t>
            </a:r>
            <a:br>
              <a:rPr lang="en-US" sz="4800" dirty="0" smtClean="0"/>
            </a:br>
            <a:r>
              <a:rPr lang="en-US" sz="4000" i="1" dirty="0" smtClean="0"/>
              <a:t>Selecting a College</a:t>
            </a:r>
          </a:p>
        </p:txBody>
      </p:sp>
      <p:sp>
        <p:nvSpPr>
          <p:cNvPr id="73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</a:t>
            </a:r>
            <a:r>
              <a:rPr lang="en-US" dirty="0" smtClean="0"/>
              <a:t>ost </a:t>
            </a:r>
            <a:r>
              <a:rPr lang="en-US" dirty="0"/>
              <a:t>is just one factor to consider when selecting a postsecondary </a:t>
            </a:r>
            <a:r>
              <a:rPr lang="en-US" dirty="0" smtClean="0"/>
              <a:t>institution</a:t>
            </a:r>
          </a:p>
          <a:p>
            <a:pPr lvl="1"/>
            <a:r>
              <a:rPr lang="en-US" dirty="0" smtClean="0"/>
              <a:t>Other factors Include: Majors offered, </a:t>
            </a:r>
            <a:r>
              <a:rPr lang="en-US" dirty="0">
                <a:ea typeface="ＭＳ Ｐゴシック" pitchFamily="34" charset="-128"/>
              </a:rPr>
              <a:t>l</a:t>
            </a:r>
            <a:r>
              <a:rPr lang="en-US" dirty="0" smtClean="0">
                <a:ea typeface="ＭＳ Ｐゴシック" pitchFamily="34" charset="-128"/>
              </a:rPr>
              <a:t>ocation</a:t>
            </a:r>
            <a:r>
              <a:rPr lang="en-US" dirty="0">
                <a:ea typeface="ＭＳ Ｐゴシック" pitchFamily="34" charset="-128"/>
              </a:rPr>
              <a:t>, type of college, campus life, admission standards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N</a:t>
            </a:r>
            <a:r>
              <a:rPr lang="en-US" dirty="0" smtClean="0"/>
              <a:t>ext advisory</a:t>
            </a:r>
          </a:p>
          <a:p>
            <a:pPr lvl="1"/>
            <a:r>
              <a:rPr lang="en-US" dirty="0" smtClean="0"/>
              <a:t>Compare </a:t>
            </a:r>
            <a:r>
              <a:rPr lang="en-US" dirty="0"/>
              <a:t>the costs between private colleges and public </a:t>
            </a:r>
            <a:r>
              <a:rPr lang="en-US" dirty="0" smtClean="0"/>
              <a:t>universities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21672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en-US" sz="4800" dirty="0"/>
              <a:t>Costs of College </a:t>
            </a: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sz="3600" i="1" dirty="0">
                <a:solidFill>
                  <a:srgbClr val="000000"/>
                </a:solidFill>
              </a:rPr>
              <a:t>2 and 4-Year Colleges</a:t>
            </a:r>
            <a:endParaRPr lang="en-US" sz="3600" dirty="0" smtClean="0"/>
          </a:p>
        </p:txBody>
      </p:sp>
      <p:sp>
        <p:nvSpPr>
          <p:cNvPr id="73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>
                <a:ea typeface="ＭＳ Ｐゴシック" pitchFamily="34" charset="-128"/>
              </a:rPr>
              <a:t>Factors to compare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dirty="0" smtClean="0">
                <a:ea typeface="ＭＳ Ｐゴシック" pitchFamily="34" charset="-128"/>
              </a:rPr>
              <a:t>Location, type of college, campus life, admission standards, cost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3100" dirty="0" smtClean="0">
              <a:ea typeface="ＭＳ Ｐゴシック" pitchFamily="34" charset="-128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sz="3100" dirty="0" smtClean="0">
                <a:ea typeface="ＭＳ Ｐゴシック" pitchFamily="34" charset="-128"/>
              </a:rPr>
              <a:t>Today’s </a:t>
            </a:r>
            <a:r>
              <a:rPr lang="en-US" sz="3100" dirty="0">
                <a:ea typeface="ＭＳ Ｐゴシック" pitchFamily="34" charset="-128"/>
              </a:rPr>
              <a:t>focus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dirty="0">
                <a:ea typeface="ＭＳ Ｐゴシック" pitchFamily="34" charset="-128"/>
              </a:rPr>
              <a:t>Comparing college costs of 2 and 4-year schools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2-Year colleges tend to be less expensive 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dirty="0" smtClean="0">
                <a:ea typeface="ＭＳ Ｐゴシック" pitchFamily="34" charset="-128"/>
              </a:rPr>
              <a:t>Most have approximately the same costs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4-Year colleges tend to be more expensive 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dirty="0" smtClean="0">
                <a:ea typeface="ＭＳ Ｐゴシック" pitchFamily="34" charset="-128"/>
              </a:rPr>
              <a:t>There is quite a bit of variation in costs among colleges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31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0848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College Board Website </a:t>
            </a: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sz="3600" i="1" dirty="0" smtClean="0">
                <a:solidFill>
                  <a:srgbClr val="000000"/>
                </a:solidFill>
              </a:rPr>
              <a:t>Compare Colleges Page</a:t>
            </a:r>
            <a:endParaRPr lang="en-US" sz="3600" dirty="0" smtClean="0"/>
          </a:p>
        </p:txBody>
      </p:sp>
      <p:sp>
        <p:nvSpPr>
          <p:cNvPr id="73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dirty="0" smtClean="0">
                <a:ea typeface="ＭＳ Ｐゴシック" pitchFamily="34" charset="-128"/>
              </a:rPr>
              <a:t>Website address 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dirty="0">
                <a:ea typeface="ＭＳ Ｐゴシック" pitchFamily="34" charset="-128"/>
                <a:hlinkClick r:id="rId3"/>
              </a:rPr>
              <a:t>bigfuture.collegeboard.org/compare-colleges</a:t>
            </a:r>
            <a:r>
              <a:rPr lang="en-US" dirty="0">
                <a:ea typeface="ＭＳ Ｐゴシック" pitchFamily="34" charset="-128"/>
              </a:rPr>
              <a:t> </a:t>
            </a: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dirty="0" smtClean="0">
                <a:ea typeface="ＭＳ Ｐゴシック" pitchFamily="34" charset="-128"/>
              </a:rPr>
              <a:t>Next slide 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dirty="0" smtClean="0">
                <a:ea typeface="ＭＳ Ｐゴシック" pitchFamily="34" charset="-128"/>
              </a:rPr>
              <a:t>Sample of the Compare Colleges website page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dirty="0" smtClean="0">
                <a:ea typeface="ＭＳ Ｐゴシック" pitchFamily="34" charset="-128"/>
              </a:rPr>
              <a:t>Can compare on multiple factors </a:t>
            </a:r>
            <a:endParaRPr lang="en-US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8643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Comparing 3 Colleges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5" t="11164" r="63583" b="31419"/>
          <a:stretch/>
        </p:blipFill>
        <p:spPr bwMode="auto">
          <a:xfrm>
            <a:off x="0" y="838200"/>
            <a:ext cx="9144000" cy="6019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6298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Comparing 3 Colleges</a:t>
            </a:r>
            <a:br>
              <a:rPr lang="en-US" dirty="0" smtClean="0"/>
            </a:br>
            <a:r>
              <a:rPr lang="en-US" sz="4000" i="1" dirty="0" smtClean="0"/>
              <a:t>Costs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5" t="11164" r="63583" b="73045"/>
          <a:stretch/>
        </p:blipFill>
        <p:spPr bwMode="auto">
          <a:xfrm>
            <a:off x="0" y="1584960"/>
            <a:ext cx="9144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0" t="44340" r="30696" b="34434"/>
          <a:stretch/>
        </p:blipFill>
        <p:spPr bwMode="auto">
          <a:xfrm>
            <a:off x="76200" y="3429000"/>
            <a:ext cx="9067800" cy="24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8892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4-Year Colleges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4" t="51887" r="29721" b="21463"/>
          <a:stretch/>
        </p:blipFill>
        <p:spPr bwMode="auto">
          <a:xfrm>
            <a:off x="0" y="1600200"/>
            <a:ext cx="9144000" cy="250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0" t="46698" r="29722" b="30189"/>
          <a:stretch/>
        </p:blipFill>
        <p:spPr bwMode="auto">
          <a:xfrm>
            <a:off x="41522" y="4102787"/>
            <a:ext cx="9102478" cy="209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4680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Community and Technical Colleges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4" t="14859" r="30782" b="58726"/>
          <a:stretch/>
        </p:blipFill>
        <p:spPr bwMode="auto">
          <a:xfrm>
            <a:off x="0" y="1599048"/>
            <a:ext cx="9144000" cy="247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5" t="39387" r="30642" b="38914"/>
          <a:stretch/>
        </p:blipFill>
        <p:spPr bwMode="auto">
          <a:xfrm>
            <a:off x="0" y="4114800"/>
            <a:ext cx="9144000" cy="2017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4680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108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Calculate Variance &amp; Average Cost</a:t>
            </a:r>
            <a:br>
              <a:rPr lang="en-US" sz="4800" dirty="0" smtClean="0"/>
            </a:br>
            <a:r>
              <a:rPr lang="en-US" sz="4000" i="1" dirty="0" smtClean="0"/>
              <a:t>3 Sample Colleges </a:t>
            </a:r>
          </a:p>
        </p:txBody>
      </p:sp>
      <p:sp>
        <p:nvSpPr>
          <p:cNvPr id="73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n-US" sz="2800" i="1" dirty="0">
                <a:ea typeface="ＭＳ Ｐゴシック" pitchFamily="34" charset="-128"/>
              </a:rPr>
              <a:t>Note: </a:t>
            </a:r>
            <a:r>
              <a:rPr lang="en-US" sz="2800" i="1" dirty="0" smtClean="0">
                <a:ea typeface="ＭＳ Ｐゴシック" pitchFamily="34" charset="-128"/>
              </a:rPr>
              <a:t>Most Minnesota </a:t>
            </a:r>
            <a:r>
              <a:rPr lang="en-US" sz="2800" i="1" dirty="0">
                <a:ea typeface="ＭＳ Ｐゴシック" pitchFamily="34" charset="-128"/>
              </a:rPr>
              <a:t>first-year students live at </a:t>
            </a:r>
            <a:r>
              <a:rPr lang="en-US" sz="2800" i="1" dirty="0" smtClean="0">
                <a:ea typeface="ＭＳ Ｐゴシック" pitchFamily="34" charset="-128"/>
              </a:rPr>
              <a:t>home when attending a 2-year college. </a:t>
            </a:r>
            <a:r>
              <a:rPr lang="en-US" sz="2800" i="1" dirty="0">
                <a:ea typeface="ＭＳ Ｐゴシック" pitchFamily="34" charset="-128"/>
              </a:rPr>
              <a:t>R</a:t>
            </a:r>
            <a:r>
              <a:rPr lang="en-US" sz="2800" i="1" dirty="0" smtClean="0">
                <a:ea typeface="ＭＳ Ｐゴシック" pitchFamily="34" charset="-128"/>
              </a:rPr>
              <a:t>oom </a:t>
            </a:r>
            <a:r>
              <a:rPr lang="en-US" sz="2800" i="1" dirty="0">
                <a:ea typeface="ＭＳ Ｐゴシック" pitchFamily="34" charset="-128"/>
              </a:rPr>
              <a:t>&amp; board </a:t>
            </a:r>
            <a:r>
              <a:rPr lang="en-US" sz="2800" i="1" dirty="0" smtClean="0">
                <a:ea typeface="ＭＳ Ｐゴシック" pitchFamily="34" charset="-128"/>
              </a:rPr>
              <a:t>will not be included for these schools. </a:t>
            </a:r>
            <a:endParaRPr lang="en-US" sz="2800" dirty="0" smtClean="0">
              <a:ea typeface="ＭＳ Ｐゴシック" pitchFamily="34" charset="-128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Variance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sz="2600" dirty="0" smtClean="0">
                <a:ea typeface="ＭＳ Ｐゴシック" pitchFamily="34" charset="-128"/>
              </a:rPr>
              <a:t>Carleton (most expensive) – Century College (least expensive)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$58,149 - $5,357 = </a:t>
            </a:r>
            <a:r>
              <a:rPr lang="en-US" b="1" dirty="0" smtClean="0">
                <a:ea typeface="ＭＳ Ｐゴシック" pitchFamily="34" charset="-128"/>
              </a:rPr>
              <a:t>$52,792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Average Cost (Add 3 colleges costs and divide by 3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>
                <a:ea typeface="ＭＳ Ｐゴシック" pitchFamily="34" charset="-128"/>
              </a:rPr>
              <a:t>	</a:t>
            </a:r>
            <a:r>
              <a:rPr lang="en-US" sz="2400" dirty="0" smtClean="0">
                <a:ea typeface="ＭＳ Ｐゴシック" pitchFamily="34" charset="-128"/>
              </a:rPr>
              <a:t>(Carlton, U of M Twin Cities, Century College)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>
                <a:ea typeface="ＭＳ Ｐゴシック" pitchFamily="34" charset="-128"/>
              </a:rPr>
              <a:t>$58,149 </a:t>
            </a:r>
            <a:r>
              <a:rPr lang="en-US" dirty="0" smtClean="0">
                <a:ea typeface="ＭＳ Ｐゴシック" pitchFamily="34" charset="-128"/>
              </a:rPr>
              <a:t>+ $21,871 + $5,357 = $85,377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>
                <a:ea typeface="ＭＳ Ｐゴシック" pitchFamily="34" charset="-128"/>
              </a:rPr>
              <a:t>$</a:t>
            </a:r>
            <a:r>
              <a:rPr lang="en-US" dirty="0" smtClean="0">
                <a:ea typeface="ＭＳ Ｐゴシック" pitchFamily="34" charset="-128"/>
              </a:rPr>
              <a:t>85,377/3 = </a:t>
            </a:r>
            <a:r>
              <a:rPr lang="en-US" b="1" dirty="0" smtClean="0">
                <a:ea typeface="ＭＳ Ｐゴシック" pitchFamily="34" charset="-128"/>
              </a:rPr>
              <a:t>$28,459</a:t>
            </a:r>
            <a:endParaRPr lang="en-US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0129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800" b="1" u="sng" dirty="0" smtClean="0">
                <a:solidFill>
                  <a:srgbClr val="FF0000"/>
                </a:solidFill>
              </a:rPr>
              <a:t>You </a:t>
            </a:r>
            <a:r>
              <a:rPr lang="en-US" sz="4800" dirty="0" smtClean="0"/>
              <a:t>Calculate Variance &amp; Average Cost</a:t>
            </a:r>
            <a:br>
              <a:rPr lang="en-US" sz="4800" dirty="0" smtClean="0"/>
            </a:br>
            <a:r>
              <a:rPr lang="en-US" sz="4000" i="1" dirty="0" smtClean="0"/>
              <a:t>4-Year Colleges </a:t>
            </a:r>
          </a:p>
        </p:txBody>
      </p:sp>
      <p:sp>
        <p:nvSpPr>
          <p:cNvPr id="7352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Variance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$58,149 - $15,642 = </a:t>
            </a:r>
            <a:r>
              <a:rPr lang="en-US" b="1" dirty="0">
                <a:ea typeface="ＭＳ Ｐゴシック" pitchFamily="34" charset="-128"/>
              </a:rPr>
              <a:t>?</a:t>
            </a:r>
            <a:endParaRPr lang="en-US" b="1" dirty="0" smtClean="0">
              <a:ea typeface="ＭＳ Ｐゴシック" pitchFamily="34" charset="-128"/>
            </a:endParaRP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>
                <a:ea typeface="ＭＳ Ｐゴシック" pitchFamily="34" charset="-128"/>
              </a:rPr>
              <a:t>$58,149 - $</a:t>
            </a:r>
            <a:r>
              <a:rPr lang="en-US" dirty="0" smtClean="0">
                <a:ea typeface="ＭＳ Ｐゴシック" pitchFamily="34" charset="-128"/>
              </a:rPr>
              <a:t>15,642 </a:t>
            </a:r>
            <a:r>
              <a:rPr lang="en-US" dirty="0">
                <a:ea typeface="ＭＳ Ｐゴシック" pitchFamily="34" charset="-128"/>
              </a:rPr>
              <a:t>= </a:t>
            </a:r>
            <a:r>
              <a:rPr lang="en-US" b="1" dirty="0" smtClean="0">
                <a:ea typeface="ＭＳ Ｐゴシック" pitchFamily="34" charset="-128"/>
              </a:rPr>
              <a:t>$42,507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Average Cost (Add 5 colleges costs and divide by 5)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sz="2600" dirty="0">
                <a:ea typeface="ＭＳ Ｐゴシック" pitchFamily="34" charset="-128"/>
              </a:rPr>
              <a:t>$58,149 </a:t>
            </a:r>
            <a:r>
              <a:rPr lang="en-US" sz="2600" dirty="0" smtClean="0">
                <a:ea typeface="ＭＳ Ｐゴシック" pitchFamily="34" charset="-128"/>
              </a:rPr>
              <a:t>+ $44,198 + </a:t>
            </a:r>
            <a:r>
              <a:rPr lang="en-US" sz="2600" dirty="0">
                <a:ea typeface="ＭＳ Ｐゴシック" pitchFamily="34" charset="-128"/>
              </a:rPr>
              <a:t>$ 21,871 </a:t>
            </a:r>
            <a:r>
              <a:rPr lang="en-US" sz="2600" dirty="0" smtClean="0">
                <a:ea typeface="ＭＳ Ｐゴシック" pitchFamily="34" charset="-128"/>
              </a:rPr>
              <a:t>+ $21,414 + </a:t>
            </a:r>
            <a:r>
              <a:rPr lang="en-US" sz="2600" dirty="0">
                <a:ea typeface="ＭＳ Ｐゴシック" pitchFamily="34" charset="-128"/>
              </a:rPr>
              <a:t>$ 15,642 </a:t>
            </a:r>
            <a:r>
              <a:rPr lang="en-US" sz="2600" dirty="0" smtClean="0">
                <a:ea typeface="ＭＳ Ｐゴシック" pitchFamily="34" charset="-128"/>
              </a:rPr>
              <a:t>= ?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sz="2600" dirty="0">
                <a:ea typeface="ＭＳ Ｐゴシック" pitchFamily="34" charset="-128"/>
              </a:rPr>
              <a:t>$58,149 + $44,198 + $ 21,871 + </a:t>
            </a:r>
            <a:r>
              <a:rPr lang="en-US" sz="2600" dirty="0" smtClean="0">
                <a:ea typeface="ＭＳ Ｐゴシック" pitchFamily="34" charset="-128"/>
              </a:rPr>
              <a:t>$21,414 </a:t>
            </a:r>
            <a:r>
              <a:rPr lang="en-US" sz="2600" dirty="0">
                <a:ea typeface="ＭＳ Ｐゴシック" pitchFamily="34" charset="-128"/>
              </a:rPr>
              <a:t>+ $ 15,642 = </a:t>
            </a:r>
            <a:r>
              <a:rPr lang="en-US" sz="2600" dirty="0" smtClean="0">
                <a:ea typeface="ＭＳ Ｐゴシック" pitchFamily="34" charset="-128"/>
              </a:rPr>
              <a:t>$161,274</a:t>
            </a: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>
                <a:ea typeface="ＭＳ Ｐゴシック" pitchFamily="34" charset="-128"/>
              </a:rPr>
              <a:t>$</a:t>
            </a:r>
            <a:r>
              <a:rPr lang="en-US" dirty="0" smtClean="0">
                <a:ea typeface="ＭＳ Ｐゴシック" pitchFamily="34" charset="-128"/>
              </a:rPr>
              <a:t>161,274/5 = </a:t>
            </a:r>
            <a:r>
              <a:rPr lang="en-US" b="1" dirty="0">
                <a:ea typeface="ＭＳ Ｐゴシック" pitchFamily="34" charset="-128"/>
              </a:rPr>
              <a:t>?</a:t>
            </a:r>
            <a:endParaRPr lang="en-US" b="1" dirty="0" smtClean="0">
              <a:ea typeface="ＭＳ Ｐゴシック" pitchFamily="34" charset="-128"/>
            </a:endParaRPr>
          </a:p>
          <a:p>
            <a:pPr marL="347663" lvl="1" indent="0">
              <a:lnSpc>
                <a:spcPct val="90000"/>
              </a:lnSpc>
              <a:buNone/>
              <a:defRPr/>
            </a:pPr>
            <a:r>
              <a:rPr lang="en-US" dirty="0">
                <a:ea typeface="ＭＳ Ｐゴシック" pitchFamily="34" charset="-128"/>
              </a:rPr>
              <a:t>$</a:t>
            </a:r>
            <a:r>
              <a:rPr lang="en-US" dirty="0" smtClean="0">
                <a:ea typeface="ＭＳ Ｐゴシック" pitchFamily="34" charset="-128"/>
              </a:rPr>
              <a:t>161,274/5 </a:t>
            </a:r>
            <a:r>
              <a:rPr lang="en-US" dirty="0">
                <a:ea typeface="ＭＳ Ｐゴシック" pitchFamily="34" charset="-128"/>
              </a:rPr>
              <a:t>= </a:t>
            </a:r>
            <a:r>
              <a:rPr lang="en-US" b="1" dirty="0" smtClean="0">
                <a:ea typeface="ＭＳ Ｐゴシック" pitchFamily="34" charset="-128"/>
              </a:rPr>
              <a:t>$32,254</a:t>
            </a:r>
            <a:endParaRPr lang="en-US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737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36825</TotalTime>
  <Words>427</Words>
  <Application>Microsoft Macintosh PowerPoint</Application>
  <PresentationFormat>On-screen Show (4:3)</PresentationFormat>
  <Paragraphs>78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Costs of College  2 and 4-Year Colleges</vt:lpstr>
      <vt:lpstr>Costs of College  2 and 4-Year Colleges</vt:lpstr>
      <vt:lpstr>College Board Website  Compare Colleges Page</vt:lpstr>
      <vt:lpstr>Comparing 3 Colleges</vt:lpstr>
      <vt:lpstr>Comparing 3 Colleges Costs </vt:lpstr>
      <vt:lpstr>4-Year Colleges </vt:lpstr>
      <vt:lpstr>Community and Technical Colleges</vt:lpstr>
      <vt:lpstr>Calculate Variance &amp; Average Cost 3 Sample Colleges </vt:lpstr>
      <vt:lpstr>You Calculate Variance &amp; Average Cost 4-Year Colleges </vt:lpstr>
      <vt:lpstr>You Calculate Variance &amp; Average Cost  2-Year Colleges  </vt:lpstr>
      <vt:lpstr>Compare Variance &amp; Average Cost </vt:lpstr>
      <vt:lpstr>Factors to Consider Selecting a College</vt:lpstr>
    </vt:vector>
  </TitlesOfParts>
  <Company>뿿붠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wtm spps</dc:creator>
  <cp:lastModifiedBy>User</cp:lastModifiedBy>
  <cp:revision>709</cp:revision>
  <cp:lastPrinted>2008-07-28T22:46:31Z</cp:lastPrinted>
  <dcterms:created xsi:type="dcterms:W3CDTF">2011-05-09T17:39:49Z</dcterms:created>
  <dcterms:modified xsi:type="dcterms:W3CDTF">2013-09-11T19:00:38Z</dcterms:modified>
</cp:coreProperties>
</file>